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90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beercanalytics" TargetMode="External"/><Relationship Id="rId2" Type="http://schemas.openxmlformats.org/officeDocument/2006/relationships/hyperlink" Target="https://www.linkedin.com/in/dylan-blough-b2185619a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3F6F2-4E47-5243-AE57-E7A9C4C542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Modeling the NBA Using Machine Learning &amp; Oliver’s Four Factors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2C44B5-9FF9-5743-8214-5D2F3018A7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Dylan Blough</a:t>
            </a:r>
            <a:br>
              <a:rPr lang="en-US" dirty="0"/>
            </a:br>
            <a:r>
              <a:rPr lang="en-US" dirty="0">
                <a:hlinkClick r:id="rId2"/>
              </a:rPr>
              <a:t>LinkedIn</a:t>
            </a:r>
            <a:r>
              <a:rPr lang="en-US" dirty="0"/>
              <a:t> | </a:t>
            </a:r>
            <a:r>
              <a:rPr lang="en-US" dirty="0">
                <a:hlinkClick r:id="rId3"/>
              </a:rPr>
              <a:t>Medium</a:t>
            </a:r>
            <a:endParaRPr lang="en-US" dirty="0"/>
          </a:p>
          <a:p>
            <a:r>
              <a:rPr lang="en-US" dirty="0"/>
              <a:t>DSI-10 Capstone Presentation</a:t>
            </a:r>
          </a:p>
          <a:p>
            <a:r>
              <a:rPr lang="en-US" dirty="0"/>
              <a:t>March 13, 2020</a:t>
            </a:r>
          </a:p>
        </p:txBody>
      </p:sp>
    </p:spTree>
    <p:extLst>
      <p:ext uri="{BB962C8B-B14F-4D97-AF65-F5344CB8AC3E}">
        <p14:creationId xmlns:p14="http://schemas.microsoft.com/office/powerpoint/2010/main" val="1465882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A68BA-B10E-484D-B116-E17BC3158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55" y="242074"/>
            <a:ext cx="9905998" cy="996176"/>
          </a:xfrm>
        </p:spPr>
        <p:txBody>
          <a:bodyPr/>
          <a:lstStyle/>
          <a:p>
            <a:r>
              <a:rPr lang="en-US" b="1" dirty="0"/>
              <a:t>Problem Statement or, Why I love sports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FB710-C263-194A-AAE3-9EEB82EDA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526" y="1238250"/>
            <a:ext cx="6051124" cy="3124201"/>
          </a:xfrm>
        </p:spPr>
        <p:txBody>
          <a:bodyPr/>
          <a:lstStyle/>
          <a:p>
            <a:r>
              <a:rPr lang="en-US" dirty="0"/>
              <a:t>Math can’t predict </a:t>
            </a:r>
            <a:r>
              <a:rPr lang="en-US" i="1" dirty="0"/>
              <a:t>everything – </a:t>
            </a:r>
            <a:r>
              <a:rPr lang="en-US" dirty="0"/>
              <a:t>the every given Sunday rule</a:t>
            </a:r>
          </a:p>
          <a:p>
            <a:r>
              <a:rPr lang="en-US" dirty="0"/>
              <a:t>Past results not indicative of future performance</a:t>
            </a:r>
          </a:p>
          <a:p>
            <a:r>
              <a:rPr lang="en-US" dirty="0"/>
              <a:t>Modeling methods can still give us a decent guess at what is going to happen in a game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9A1081-4871-2847-B0E2-AF83A885B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453" y="4144096"/>
            <a:ext cx="4492803" cy="25159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448B47-D28D-3844-8253-C29182936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1337" y="1126583"/>
            <a:ext cx="4232043" cy="423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29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23D79-B34A-2E44-B812-3EC8D4095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Dean Oliver’s The Four Factors of basketball success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2AE5A-E057-4744-B8C0-171D8A1D63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2004’s </a:t>
            </a:r>
            <a:r>
              <a:rPr lang="en-US" i="1" dirty="0"/>
              <a:t>basketball on paper</a:t>
            </a:r>
            <a:endParaRPr lang="en-US" dirty="0"/>
          </a:p>
          <a:p>
            <a:r>
              <a:rPr lang="en-US" dirty="0"/>
              <a:t>The factors</a:t>
            </a:r>
          </a:p>
          <a:p>
            <a:pPr lvl="1"/>
            <a:r>
              <a:rPr lang="en-US" dirty="0"/>
              <a:t>Effective field goal percentage (40%): weighted to take into account the higher value of the 3 </a:t>
            </a:r>
            <a:r>
              <a:rPr lang="en-US" dirty="0" err="1"/>
              <a:t>pt</a:t>
            </a:r>
            <a:r>
              <a:rPr lang="en-US" dirty="0"/>
              <a:t> shot</a:t>
            </a:r>
          </a:p>
          <a:p>
            <a:pPr lvl="1"/>
            <a:r>
              <a:rPr lang="en-US" dirty="0"/>
              <a:t>Turnover Percentage (25%): Turnovers / number of possessions</a:t>
            </a:r>
          </a:p>
          <a:p>
            <a:pPr lvl="1"/>
            <a:r>
              <a:rPr lang="en-US" dirty="0"/>
              <a:t>Rebounding Percentage: (20%) Rebounds / number of possible rebounds</a:t>
            </a:r>
          </a:p>
          <a:p>
            <a:pPr lvl="1"/>
            <a:r>
              <a:rPr lang="en-US" dirty="0"/>
              <a:t>Free throw rate (15%): how often to do you get to the line / total shots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810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0961-F480-894E-8249-465884CDB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Acquisition and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74740-AEE5-E141-8B78-76D6AD2AE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31740"/>
            <a:ext cx="9905998" cy="3124201"/>
          </a:xfrm>
        </p:spPr>
        <p:txBody>
          <a:bodyPr/>
          <a:lstStyle/>
          <a:p>
            <a:r>
              <a:rPr lang="en-US" dirty="0"/>
              <a:t>Box scores of 25,000 NBA games (regular season only) from 2011 to the present</a:t>
            </a:r>
          </a:p>
          <a:p>
            <a:r>
              <a:rPr lang="en-US" dirty="0"/>
              <a:t>Acquired from basketball-</a:t>
            </a:r>
            <a:r>
              <a:rPr lang="en-US" dirty="0" err="1"/>
              <a:t>reference.com</a:t>
            </a:r>
            <a:r>
              <a:rPr lang="en-US" dirty="0"/>
              <a:t> using the </a:t>
            </a:r>
            <a:r>
              <a:rPr lang="en-US" dirty="0" err="1"/>
              <a:t>sportsreference</a:t>
            </a:r>
            <a:r>
              <a:rPr lang="en-US" dirty="0"/>
              <a:t> API</a:t>
            </a:r>
          </a:p>
          <a:p>
            <a:r>
              <a:rPr lang="en-US" dirty="0"/>
              <a:t>4 Factor stats are included in every game’s box score resulting in minimal feature engineering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078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F3C94-BBB7-7945-854D-771CE9737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661" y="294094"/>
            <a:ext cx="9905998" cy="1905000"/>
          </a:xfrm>
        </p:spPr>
        <p:txBody>
          <a:bodyPr/>
          <a:lstStyle/>
          <a:p>
            <a:r>
              <a:rPr lang="en-US" b="1" dirty="0"/>
              <a:t>The Oliver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FC725-7090-5B40-AD4C-F0CBE1D17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49" y="1043792"/>
            <a:ext cx="6312095" cy="3847170"/>
          </a:xfrm>
        </p:spPr>
        <p:txBody>
          <a:bodyPr/>
          <a:lstStyle/>
          <a:p>
            <a:r>
              <a:rPr lang="en-US" dirty="0"/>
              <a:t>Linear Regression using only the four factors to predict the final score of the game</a:t>
            </a:r>
          </a:p>
          <a:p>
            <a:r>
              <a:rPr lang="en-US" dirty="0"/>
              <a:t>Quick and easy to understand and work with</a:t>
            </a:r>
          </a:p>
          <a:p>
            <a:r>
              <a:rPr lang="en-US" dirty="0"/>
              <a:t>66% accuracy with a Mean Absolute Error of 5 points – not bad!</a:t>
            </a:r>
          </a:p>
          <a:p>
            <a:r>
              <a:rPr lang="en-US" dirty="0"/>
              <a:t>Higher feature correlation in turnovers &amp; rebounding than shooting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A6B21-9E4A-FB49-A50A-DE6AE32BE983}"/>
              </a:ext>
            </a:extLst>
          </p:cNvPr>
          <p:cNvSpPr txBox="1"/>
          <p:nvPr/>
        </p:nvSpPr>
        <p:spPr>
          <a:xfrm>
            <a:off x="6690732" y="1460811"/>
            <a:ext cx="5421619" cy="350148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803934-0772-1B47-B736-FA3CF6D9D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5396" y="1460810"/>
            <a:ext cx="5112289" cy="350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019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683CF-964A-B44A-8D51-CA6890ABB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Can we do better?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C53CB-6134-B443-AB9F-3900B6660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5" y="1975624"/>
            <a:ext cx="9905998" cy="3124201"/>
          </a:xfrm>
        </p:spPr>
        <p:txBody>
          <a:bodyPr/>
          <a:lstStyle/>
          <a:p>
            <a:r>
              <a:rPr lang="en-US" dirty="0"/>
              <a:t>Random Forest Model taking in the entire box score</a:t>
            </a:r>
          </a:p>
          <a:p>
            <a:r>
              <a:rPr lang="en-US" dirty="0" err="1"/>
              <a:t>GridSearch</a:t>
            </a:r>
            <a:r>
              <a:rPr lang="en-US" dirty="0"/>
              <a:t> using the RF model as the estimator with 5 fold cross validation</a:t>
            </a:r>
          </a:p>
          <a:p>
            <a:r>
              <a:rPr lang="en-US" dirty="0"/>
              <a:t>98% accurate with a Mean Absolute error of .937</a:t>
            </a:r>
          </a:p>
          <a:p>
            <a:r>
              <a:rPr lang="en-US" dirty="0"/>
              <a:t>However, it took 7 hours to fit &amp; train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970859-E621-654C-A1EC-DAD2B931E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532" y="3895933"/>
            <a:ext cx="3854875" cy="25699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59CA38-7548-8B4D-8B42-AB2445434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5786" y="289466"/>
            <a:ext cx="4987242" cy="242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93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9DF77-9DA6-AA44-8A7D-F983AE8C1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442AB-AD9A-9D45-9D35-9AB1D35F23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55847"/>
            <a:ext cx="7132792" cy="31242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Update the Oliver model to weight free throws heavier based on my results</a:t>
            </a:r>
          </a:p>
          <a:p>
            <a:pPr lvl="1"/>
            <a:r>
              <a:rPr lang="en-US" dirty="0"/>
              <a:t>“Time series” testing on the evolution of the game – increased focus on the 3 </a:t>
            </a:r>
            <a:r>
              <a:rPr lang="en-US" dirty="0" err="1"/>
              <a:t>pt</a:t>
            </a:r>
            <a:r>
              <a:rPr lang="en-US" dirty="0"/>
              <a:t> shot and getting to the line (</a:t>
            </a:r>
            <a:r>
              <a:rPr lang="en-US" dirty="0" err="1"/>
              <a:t>hardenball</a:t>
            </a:r>
            <a:r>
              <a:rPr lang="en-US" dirty="0"/>
              <a:t>)</a:t>
            </a:r>
          </a:p>
          <a:p>
            <a:r>
              <a:rPr lang="en-US" dirty="0"/>
              <a:t>Compromise between speed / accuracy of Decision Tree Models</a:t>
            </a:r>
          </a:p>
          <a:p>
            <a:r>
              <a:rPr lang="en-US" dirty="0"/>
              <a:t>Incorporate 10 day rolling averages to predict future games</a:t>
            </a:r>
          </a:p>
          <a:p>
            <a:r>
              <a:rPr lang="en-US" dirty="0"/>
              <a:t>Incorporate Vegas Line Data to identify betting opportunities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598F84-43B8-8749-BA06-9585C72D5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4205" y="1919248"/>
            <a:ext cx="37846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570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8FDA9-C2E7-6442-AFCA-A26D83F7A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Thank You!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0EBA23-823B-4944-ADF6-66EB1126D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945" y="2279029"/>
            <a:ext cx="5298933" cy="351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580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334</TotalTime>
  <Words>357</Words>
  <Application>Microsoft Macintosh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Mesh</vt:lpstr>
      <vt:lpstr>Modeling the NBA Using Machine Learning &amp; Oliver’s Four Factors</vt:lpstr>
      <vt:lpstr>Problem Statement or, Why I love sports</vt:lpstr>
      <vt:lpstr>Dean Oliver’s The Four Factors of basketball success </vt:lpstr>
      <vt:lpstr>Data Acquisition and Feature Engineering</vt:lpstr>
      <vt:lpstr>The Oliver Model</vt:lpstr>
      <vt:lpstr>Can we do better?</vt:lpstr>
      <vt:lpstr>Conclusions and Future work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the NBA Using Machine Learning &amp; Oliver’s Four Factors</dc:title>
  <dc:creator>Dylan Blough</dc:creator>
  <cp:lastModifiedBy>Dylan Blough</cp:lastModifiedBy>
  <cp:revision>10</cp:revision>
  <dcterms:created xsi:type="dcterms:W3CDTF">2020-03-12T14:18:53Z</dcterms:created>
  <dcterms:modified xsi:type="dcterms:W3CDTF">2020-03-12T19:53:07Z</dcterms:modified>
</cp:coreProperties>
</file>

<file path=docProps/thumbnail.jpeg>
</file>